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8"/>
  </p:notesMasterIdLst>
  <p:handoutMasterIdLst>
    <p:handoutMasterId r:id="rId29"/>
  </p:handoutMasterIdLst>
  <p:sldIdLst>
    <p:sldId id="1503" r:id="rId2"/>
    <p:sldId id="1798" r:id="rId3"/>
    <p:sldId id="2180" r:id="rId4"/>
    <p:sldId id="2181" r:id="rId5"/>
    <p:sldId id="2182" r:id="rId6"/>
    <p:sldId id="2183" r:id="rId7"/>
    <p:sldId id="2184" r:id="rId8"/>
    <p:sldId id="2185" r:id="rId9"/>
    <p:sldId id="1800" r:id="rId10"/>
    <p:sldId id="1801" r:id="rId11"/>
    <p:sldId id="2152" r:id="rId12"/>
    <p:sldId id="2168" r:id="rId13"/>
    <p:sldId id="2169" r:id="rId14"/>
    <p:sldId id="2170" r:id="rId15"/>
    <p:sldId id="2171" r:id="rId16"/>
    <p:sldId id="1986" r:id="rId17"/>
    <p:sldId id="2172" r:id="rId18"/>
    <p:sldId id="2005" r:id="rId19"/>
    <p:sldId id="2174" r:id="rId20"/>
    <p:sldId id="2175" r:id="rId21"/>
    <p:sldId id="2176" r:id="rId22"/>
    <p:sldId id="2177" r:id="rId23"/>
    <p:sldId id="2178" r:id="rId24"/>
    <p:sldId id="2179" r:id="rId25"/>
    <p:sldId id="2166" r:id="rId26"/>
    <p:sldId id="1799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1798"/>
            <p14:sldId id="2180"/>
            <p14:sldId id="2181"/>
            <p14:sldId id="2182"/>
            <p14:sldId id="2183"/>
            <p14:sldId id="2184"/>
            <p14:sldId id="2185"/>
            <p14:sldId id="1800"/>
            <p14:sldId id="1801"/>
            <p14:sldId id="2152"/>
            <p14:sldId id="2168"/>
            <p14:sldId id="2169"/>
            <p14:sldId id="2170"/>
            <p14:sldId id="2171"/>
            <p14:sldId id="1986"/>
            <p14:sldId id="2172"/>
            <p14:sldId id="2005"/>
            <p14:sldId id="2174"/>
            <p14:sldId id="2175"/>
            <p14:sldId id="2176"/>
            <p14:sldId id="2177"/>
            <p14:sldId id="2178"/>
            <p14:sldId id="2179"/>
            <p14:sldId id="2166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3E729D"/>
    <a:srgbClr val="B58900"/>
    <a:srgbClr val="36544F"/>
    <a:srgbClr val="FB8E20"/>
    <a:srgbClr val="B04432"/>
    <a:srgbClr val="9E60B8"/>
    <a:srgbClr val="5AB88F"/>
    <a:srgbClr val="D4EBE9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047"/>
    <p:restoredTop sz="96911" autoAdjust="0"/>
  </p:normalViewPr>
  <p:slideViewPr>
    <p:cSldViewPr snapToGrid="0" snapToObjects="1">
      <p:cViewPr varScale="1">
        <p:scale>
          <a:sx n="178" d="100"/>
          <a:sy n="178" d="100"/>
        </p:scale>
        <p:origin x="168" y="7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05.11.25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05.11.25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hyperlink" Target="https://react.schule/wjax2025-nextj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4F8B5AC-AD70-C949-2C83-458CFA9DC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1239" y="-1893195"/>
            <a:ext cx="15240821" cy="95255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W-JAX München | 5. November 2025 | https://</a:t>
            </a:r>
            <a:r>
              <a:rPr lang="de-DE" sz="1050" spc="60" dirty="0" err="1">
                <a:solidFill>
                  <a:srgbClr val="D4EBE9"/>
                </a:solidFill>
              </a:rPr>
              <a:t>react.schule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125F9A2-CB4F-3DB1-1E14-EEB5DFB3A7E9}"/>
              </a:ext>
            </a:extLst>
          </p:cNvPr>
          <p:cNvSpPr/>
          <p:nvPr/>
        </p:nvSpPr>
        <p:spPr>
          <a:xfrm>
            <a:off x="3585058" y="1430167"/>
            <a:ext cx="5226398" cy="101566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Frontend</a:t>
            </a:r>
            <a:endParaRPr lang="de-DE" sz="1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E96A0B0-0A63-A1FD-540F-4C26EA78F70F}"/>
              </a:ext>
            </a:extLst>
          </p:cNvPr>
          <p:cNvSpPr txBox="1"/>
          <p:nvPr/>
        </p:nvSpPr>
        <p:spPr>
          <a:xfrm>
            <a:off x="301161" y="3729427"/>
            <a:ext cx="92078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ln>
                  <a:solidFill>
                    <a:srgbClr val="B58900"/>
                  </a:solidFill>
                </a:ln>
                <a:solidFill>
                  <a:srgbClr val="3E729D"/>
                </a:solidFill>
                <a:latin typeface="Montserrat" charset="0"/>
              </a:rPr>
              <a:t>Java-Entwickler:innen</a:t>
            </a:r>
            <a:endParaRPr lang="de-DE" sz="2800" b="1" dirty="0">
              <a:ln>
                <a:solidFill>
                  <a:srgbClr val="B58900"/>
                </a:solidFill>
              </a:ln>
              <a:solidFill>
                <a:srgbClr val="3E729D"/>
              </a:solidFill>
              <a:latin typeface="Montserrat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D39ADA-04F5-BBB0-8AC2-4F1CFF5D4D29}"/>
              </a:ext>
            </a:extLst>
          </p:cNvPr>
          <p:cNvSpPr txBox="1"/>
          <p:nvPr/>
        </p:nvSpPr>
        <p:spPr>
          <a:xfrm>
            <a:off x="6259284" y="38280"/>
            <a:ext cx="2455115" cy="400110"/>
          </a:xfrm>
          <a:prstGeom prst="rect">
            <a:avLst/>
          </a:prstGeom>
          <a:solidFill>
            <a:schemeClr val="accent1">
              <a:lumMod val="40000"/>
              <a:lumOff val="60000"/>
              <a:alpha val="51012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de-DE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9EC321C-3455-D4F5-3C2E-02811B12163C}"/>
              </a:ext>
            </a:extLst>
          </p:cNvPr>
          <p:cNvSpPr txBox="1"/>
          <p:nvPr/>
        </p:nvSpPr>
        <p:spPr>
          <a:xfrm>
            <a:off x="6258579" y="440490"/>
            <a:ext cx="2455115" cy="338554"/>
          </a:xfrm>
          <a:prstGeom prst="rect">
            <a:avLst/>
          </a:prstGeom>
          <a:solidFill>
            <a:schemeClr val="accent1">
              <a:lumMod val="40000"/>
              <a:lumOff val="60000"/>
              <a:alpha val="51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de-DE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nilshartmann.net</a:t>
            </a:r>
            <a:endParaRPr lang="de-DE" sz="1600" b="1" dirty="0">
              <a:solidFill>
                <a:schemeClr val="tx1">
                  <a:lumMod val="65000"/>
                  <a:lumOff val="35000"/>
                </a:schemeClr>
              </a:solidFill>
              <a:latin typeface="Source Sans Pro SemiBold" panose="020B0503030403020204" pitchFamily="34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CC1958-07C8-3CB5-8F29-AF8BEFAD70C4}"/>
              </a:ext>
            </a:extLst>
          </p:cNvPr>
          <p:cNvSpPr txBox="1"/>
          <p:nvPr/>
        </p:nvSpPr>
        <p:spPr>
          <a:xfrm>
            <a:off x="3441281" y="1533153"/>
            <a:ext cx="969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im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6FB61D1-DEDE-E407-A54E-A90F45D2E53F}"/>
              </a:ext>
            </a:extLst>
          </p:cNvPr>
          <p:cNvSpPr txBox="1"/>
          <p:nvPr/>
        </p:nvSpPr>
        <p:spPr>
          <a:xfrm>
            <a:off x="3698459" y="712764"/>
            <a:ext cx="38404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Backend</a:t>
            </a:r>
            <a:endParaRPr lang="de-DE" sz="72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CF7CDDC-AD20-3916-D33F-F8FA0AEF5ECF}"/>
              </a:ext>
            </a:extLst>
          </p:cNvPr>
          <p:cNvSpPr txBox="1"/>
          <p:nvPr/>
        </p:nvSpPr>
        <p:spPr>
          <a:xfrm>
            <a:off x="4377115" y="441216"/>
            <a:ext cx="10572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Das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DF664D0-EF6F-0E39-AC83-795080A4A830}"/>
              </a:ext>
            </a:extLst>
          </p:cNvPr>
          <p:cNvSpPr txBox="1"/>
          <p:nvPr/>
        </p:nvSpPr>
        <p:spPr>
          <a:xfrm>
            <a:off x="-19094" y="3890687"/>
            <a:ext cx="969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für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CC6B73B-CCEF-1B2A-73DF-1ADC277501A1}"/>
              </a:ext>
            </a:extLst>
          </p:cNvPr>
          <p:cNvSpPr/>
          <p:nvPr/>
        </p:nvSpPr>
        <p:spPr>
          <a:xfrm>
            <a:off x="2778919" y="2062013"/>
            <a:ext cx="6144262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20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2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35718-8593-006C-EA6C-94FCBCC0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FC39B-3715-B368-3093-55957217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E664832-8AF0-74E0-529F-BCCBB98E634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Ein Beispiel...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Brauchen wir dafür JavaScript im Browser? React?</a:t>
            </a:r>
          </a:p>
        </p:txBody>
      </p:sp>
    </p:spTree>
    <p:extLst>
      <p:ext uri="{BB962C8B-B14F-4D97-AF65-F5344CB8AC3E}">
        <p14:creationId xmlns:p14="http://schemas.microsoft.com/office/powerpoint/2010/main" val="159009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BBC4-E4AD-B1B8-98FA-3E720663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EB42-29DE-6481-BD5C-74741C30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448F802-A483-7FBA-2287-95C5156109F2}"/>
              </a:ext>
            </a:extLst>
          </p:cNvPr>
          <p:cNvSpPr txBox="1"/>
          <p:nvPr/>
        </p:nvSpPr>
        <p:spPr>
          <a:xfrm>
            <a:off x="339911" y="883022"/>
            <a:ext cx="488948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Architekturen für 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ECFBA52-57EA-905D-5E55-CCE0A24B4B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70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D3567-EEC3-9E8E-7E46-09686FC75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411B09-BD56-7A56-AB9E-C271AE9B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360952A-C0C0-1D3B-BBD6-7C144DBA9BC1}"/>
              </a:ext>
            </a:extLst>
          </p:cNvPr>
          <p:cNvSpPr txBox="1"/>
          <p:nvPr/>
        </p:nvSpPr>
        <p:spPr>
          <a:xfrm>
            <a:off x="339911" y="883022"/>
            <a:ext cx="468589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D31BFF0-8F55-D032-3DAB-861B99EB35F1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7038009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Server liefert fertige </a:t>
            </a:r>
            <a:r>
              <a:rPr lang="de-DE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HTML-Seite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zum Client</a:t>
            </a: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 Interaktion dann Server-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Roundtrip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(Link, Formular)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Vertreter: PHP, Java,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dotNET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FCD365-9AF5-16BF-C69B-60179521A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EE3E23A6-F428-C881-C30B-6BA99F99CA62}"/>
              </a:ext>
            </a:extLst>
          </p:cNvPr>
          <p:cNvSpPr txBox="1"/>
          <p:nvPr/>
        </p:nvSpPr>
        <p:spPr>
          <a:xfrm>
            <a:off x="253900" y="4260478"/>
            <a:ext cx="1526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mit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912411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7D437-1917-8D2B-AE58-07D382CB5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C299A-E9A6-760B-8096-D809D83D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57DA221-A92C-5629-1598-69120D9EBDC5}"/>
              </a:ext>
            </a:extLst>
          </p:cNvPr>
          <p:cNvSpPr txBox="1"/>
          <p:nvPr/>
        </p:nvSpPr>
        <p:spPr>
          <a:xfrm>
            <a:off x="253900" y="4260478"/>
            <a:ext cx="15266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mit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3E5D6096-B415-98BE-6D2A-62E5D7F43FF9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926691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feingranulare Interaktion wird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eingestreut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9CDFD18-E08F-B0CD-7C14-88EDA57D6FCB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A6F757-FF0C-9597-F6D4-2D43A345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8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6E659B-F58E-9BAC-2898-61CF4291C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9DB9A7-E689-6547-5E89-214E6B83D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92AB03-053F-A32F-F1B2-9CD8A0994ACA}"/>
              </a:ext>
            </a:extLst>
          </p:cNvPr>
          <p:cNvSpPr txBox="1"/>
          <p:nvPr/>
        </p:nvSpPr>
        <p:spPr>
          <a:xfrm>
            <a:off x="491263" y="4260478"/>
            <a:ext cx="10518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mit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D9EBE68-2E78-CBA0-4BD9-AEB8FA70EF20}"/>
              </a:ext>
            </a:extLst>
          </p:cNvPr>
          <p:cNvSpPr txBox="1">
            <a:spLocks/>
          </p:cNvSpPr>
          <p:nvPr/>
        </p:nvSpPr>
        <p:spPr>
          <a:xfrm>
            <a:off x="2105990" y="1580050"/>
            <a:ext cx="6974400" cy="3563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feingranulare Interaktion wird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eingestreut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 (für Interaktivität)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5AD0AF-994C-5155-109C-9BD4C48E3441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A003457-8889-FE53-7DB0-8F7398CC8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9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765BD-AD46-6B21-FC63-1FB21DEB1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ADAEAE-E7CA-14BE-3FB2-DDA677B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13B9D7F-B3B5-7500-2308-AD03541E2FB0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977B3D03-7F60-3DD5-665E-429947F4AE4A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Bunter Strauß an Server- und Client-Technologien (Backend-Sprache, Template-Sprache, JavaScript)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0D6B8C3-E5C3-3419-2710-39020DEB7774}"/>
              </a:ext>
            </a:extLst>
          </p:cNvPr>
          <p:cNvSpPr txBox="1"/>
          <p:nvPr/>
        </p:nvSpPr>
        <p:spPr>
          <a:xfrm>
            <a:off x="339911" y="883022"/>
            <a:ext cx="82734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Konsequenz Serverseitiges Rendern plus JavaScript "Schnipsel"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F9EE985-C16C-B4B6-383A-E3258960D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6FD9968-5D52-A72E-CC80-32D654E6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46111B8-72D4-3597-FE5B-7D53C6C73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B1A2F90-174E-F083-472A-DB2ADF7211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0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61349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Single-Page-Anwendungen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253901" y="4157405"/>
            <a:ext cx="152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im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Browser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ECF205-5796-D315-F029-5E6D571EB549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78983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 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implementiert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Ausgeführt komplett </a:t>
            </a:r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im Browser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3B80FF-3ECC-2BC4-B383-AE41F2C4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EE35696-B0A5-CD2C-97A7-6C57CF41F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63176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6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4F1C1-D3AC-2605-BFB4-C5399CDDB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8D154-EC6A-1D5E-7D6F-3D9D3AF1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25A7D07-C862-2488-B128-7FFEA2206D2C}"/>
              </a:ext>
            </a:extLst>
          </p:cNvPr>
          <p:cNvSpPr txBox="1"/>
          <p:nvPr/>
        </p:nvSpPr>
        <p:spPr>
          <a:xfrm>
            <a:off x="339911" y="883022"/>
            <a:ext cx="52261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Konsequenz Single-Page-Anwendungen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824D2E-B7CE-4C92-1D67-109CA29160E5}"/>
              </a:ext>
            </a:extLst>
          </p:cNvPr>
          <p:cNvSpPr txBox="1"/>
          <p:nvPr/>
        </p:nvSpPr>
        <p:spPr>
          <a:xfrm>
            <a:off x="253901" y="4157405"/>
            <a:ext cx="152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im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Browser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2BDC8C1-943F-9D6F-49FF-1F9B17C82864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78983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Sehr viel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 </a:t>
            </a:r>
            <a:r>
              <a:rPr lang="de-DE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zur Laufzeit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</a:t>
            </a:r>
            <a:r>
              <a:rPr lang="de-DE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statische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Inhalte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JavaScript muss laufen, bevor etwas dargestellt wird</a:t>
            </a:r>
            <a:endParaRPr lang="de-DE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16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🚫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Die Anwendung funktioniert nicht ohne JavaScript</a:t>
            </a:r>
          </a:p>
          <a:p>
            <a:pPr marL="0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EE5D758-C731-4E6B-E78F-4A74D8104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9FE8B94-2929-D4ED-5948-65995FDC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63176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52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485F7E-7162-F0A2-F4C0-2638EDA8D901}"/>
              </a:ext>
            </a:extLst>
          </p:cNvPr>
          <p:cNvSpPr txBox="1"/>
          <p:nvPr/>
        </p:nvSpPr>
        <p:spPr>
          <a:xfrm>
            <a:off x="339911" y="883022"/>
            <a:ext cx="306699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“ mit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endParaRPr lang="de-DE" sz="2400" b="1" i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566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9CA1C-B66C-AC27-B3A6-14F3FAAFA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BB1EA-7A40-2A4A-6D9A-DF3191A72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288C69C-050C-9E08-98FC-27A6A5E78BB1}"/>
              </a:ext>
            </a:extLst>
          </p:cNvPr>
          <p:cNvSpPr txBox="1"/>
          <p:nvPr/>
        </p:nvSpPr>
        <p:spPr>
          <a:xfrm>
            <a:off x="374986" y="4271609"/>
            <a:ext cx="197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 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(im Browser: HTML+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E46EBAD-15F7-9D54-B2C3-C2FDDF3C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0C104C7-6710-CD62-7589-EF6BC6E68CDD}"/>
              </a:ext>
            </a:extLst>
          </p:cNvPr>
          <p:cNvSpPr txBox="1"/>
          <p:nvPr/>
        </p:nvSpPr>
        <p:spPr>
          <a:xfrm>
            <a:off x="6667910" y="4271609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Single-Page-App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(im Browser: nur 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9D40B7F-6119-8FD8-AB51-A3928FC5B215}"/>
              </a:ext>
            </a:extLst>
          </p:cNvPr>
          <p:cNvSpPr txBox="1"/>
          <p:nvPr/>
        </p:nvSpPr>
        <p:spPr>
          <a:xfrm>
            <a:off x="339911" y="883022"/>
            <a:ext cx="306699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“ mit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endParaRPr lang="de-DE" sz="2400" b="1" i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315E210-51A2-F069-DC55-0431AC79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3" y="1591789"/>
            <a:ext cx="1526616" cy="2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2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/video-kurs-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0106198-7A5B-2F11-601F-F64E7C297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71" y="2301248"/>
            <a:ext cx="1918933" cy="1610877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657B5F8-4D5F-F14A-D483-6832505D93C6}"/>
              </a:ext>
            </a:extLst>
          </p:cNvPr>
          <p:cNvSpPr txBox="1"/>
          <p:nvPr/>
        </p:nvSpPr>
        <p:spPr>
          <a:xfrm>
            <a:off x="1389771" y="3343026"/>
            <a:ext cx="860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Video-Kurs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5FBD7-82A2-B4CC-0037-2A04587E0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B80D8-9423-666F-D59D-0D0D73D63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7D9FBD4-7272-8EFC-1C01-C004B434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99E76CC-7D15-3DFC-8D38-FF56FBA32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48" y="1635040"/>
            <a:ext cx="1526618" cy="2546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9A1B76C-83E9-5D7B-77A9-77B37E716B6A}"/>
              </a:ext>
            </a:extLst>
          </p:cNvPr>
          <p:cNvSpPr txBox="1"/>
          <p:nvPr/>
        </p:nvSpPr>
        <p:spPr>
          <a:xfrm>
            <a:off x="3628872" y="4271609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Next.js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-Anwendung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(im Browser: HTML+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1D31077-ADB1-F6CA-5B4C-C160ACED2024}"/>
              </a:ext>
            </a:extLst>
          </p:cNvPr>
          <p:cNvSpPr txBox="1"/>
          <p:nvPr/>
        </p:nvSpPr>
        <p:spPr>
          <a:xfrm>
            <a:off x="339911" y="883022"/>
            <a:ext cx="306699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„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“ mit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endParaRPr lang="de-DE" sz="2400" b="1" i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0FFF960-9B78-9032-F525-206B2BA23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33" y="1591789"/>
            <a:ext cx="1526616" cy="254633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B5AD92-C433-431D-B5C0-C7F0ACE41873}"/>
              </a:ext>
            </a:extLst>
          </p:cNvPr>
          <p:cNvSpPr txBox="1"/>
          <p:nvPr/>
        </p:nvSpPr>
        <p:spPr>
          <a:xfrm>
            <a:off x="374986" y="4271609"/>
            <a:ext cx="197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Klassisch 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(im Browser: HTML+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EF6E4F-A0F5-C28C-3A3B-F1280F60B2CA}"/>
              </a:ext>
            </a:extLst>
          </p:cNvPr>
          <p:cNvSpPr txBox="1"/>
          <p:nvPr/>
        </p:nvSpPr>
        <p:spPr>
          <a:xfrm>
            <a:off x="6667910" y="4271609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Single-Page-App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(im Browser: nur 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6502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2038E-77C4-5D2D-FF55-73B6E7CA8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8D9A7-5F3E-D9C3-D064-C282D91A4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AEC97C2-ACA5-0398-BAED-8C2A99A4AFF9}"/>
              </a:ext>
            </a:extLst>
          </p:cNvPr>
          <p:cNvSpPr txBox="1"/>
          <p:nvPr/>
        </p:nvSpPr>
        <p:spPr>
          <a:xfrm>
            <a:off x="339911" y="883022"/>
            <a:ext cx="300595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63A515-1D4E-FC9F-5580-7CF4F706E6F2}"/>
              </a:ext>
            </a:extLst>
          </p:cNvPr>
          <p:cNvSpPr txBox="1"/>
          <p:nvPr/>
        </p:nvSpPr>
        <p:spPr>
          <a:xfrm>
            <a:off x="253901" y="4260478"/>
            <a:ext cx="152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auf dem Server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8D53D9-37D6-ADBB-5388-45DFD82C6C78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78983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 </a:t>
            </a:r>
            <a:r>
              <a:rPr lang="de-DE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entwickelt</a:t>
            </a:r>
            <a:endParaRPr lang="de-DE" b="0" dirty="0">
              <a:solidFill>
                <a:srgbClr val="B58900"/>
              </a:solidFill>
              <a:latin typeface="Source Sans Pro" panose="020B0503030403020204" pitchFamily="34" charset="0"/>
            </a:endParaRP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 SemiBold" panose="020B0503030403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A7C3E7D-17BD-98C7-99CF-27D26DB1B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B842AD4-1926-3862-AD18-F12212352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63176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18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7D4AD-813D-462B-D8E1-1DCC7EB66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4BEC8-EE05-C93D-FACF-C1749C74D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5D3BC-C5A5-B194-B8FB-99B1C78D50DB}"/>
              </a:ext>
            </a:extLst>
          </p:cNvPr>
          <p:cNvSpPr txBox="1"/>
          <p:nvPr/>
        </p:nvSpPr>
        <p:spPr>
          <a:xfrm>
            <a:off x="339911" y="883022"/>
            <a:ext cx="300595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EDE251B3-A0A4-B683-89F4-AC92004B9F7A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78983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 </a:t>
            </a:r>
            <a:r>
              <a:rPr lang="de-DE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entwickelt</a:t>
            </a:r>
            <a:endParaRPr lang="de-DE" b="0" dirty="0">
              <a:solidFill>
                <a:srgbClr val="B58900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Erzeugt </a:t>
            </a:r>
            <a:r>
              <a:rPr lang="de-DE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HTML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auf dem </a:t>
            </a:r>
            <a:r>
              <a:rPr lang="de-DE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Server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 SemiBold" panose="020B0503030403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77B81C0-06C9-E433-3D76-D4FB1DEF0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36F02AA-3B72-FD02-142D-7027615A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631767"/>
            <a:ext cx="1526618" cy="25463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BF7121C-05D1-6599-8549-AFD1CAAFE297}"/>
              </a:ext>
            </a:extLst>
          </p:cNvPr>
          <p:cNvSpPr txBox="1"/>
          <p:nvPr/>
        </p:nvSpPr>
        <p:spPr>
          <a:xfrm>
            <a:off x="253901" y="4260478"/>
            <a:ext cx="152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auf dem Server</a:t>
            </a:r>
          </a:p>
        </p:txBody>
      </p:sp>
    </p:spTree>
    <p:extLst>
      <p:ext uri="{BB962C8B-B14F-4D97-AF65-F5344CB8AC3E}">
        <p14:creationId xmlns:p14="http://schemas.microsoft.com/office/powerpoint/2010/main" val="206297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32D71-A08D-3001-F7BF-5269586F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EC4E54-378F-7D8F-94A3-05B9DB77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E3628E9-B061-8228-155F-C5FCAFD2EC85}"/>
              </a:ext>
            </a:extLst>
          </p:cNvPr>
          <p:cNvSpPr txBox="1"/>
          <p:nvPr/>
        </p:nvSpPr>
        <p:spPr>
          <a:xfrm>
            <a:off x="339911" y="883022"/>
            <a:ext cx="300595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436F0384-D525-1CB4-8EB2-1C4E8EAC70D9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78983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 </a:t>
            </a:r>
            <a:r>
              <a:rPr lang="de-DE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entwickelt</a:t>
            </a:r>
            <a:endParaRPr lang="de-DE" b="0" dirty="0">
              <a:solidFill>
                <a:srgbClr val="B58900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Erzeugt </a:t>
            </a:r>
            <a:r>
              <a:rPr lang="de-DE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HTML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auf dem </a:t>
            </a:r>
            <a:r>
              <a:rPr lang="de-DE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Server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Nur der </a:t>
            </a:r>
            <a:r>
              <a:rPr lang="de-DE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JavaScript-Code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</a:t>
            </a:r>
            <a:r>
              <a:rPr lang="de-DE" dirty="0">
                <a:latin typeface="Source Sans Pro SemiBold" panose="020B0503030403020204" pitchFamily="34" charset="0"/>
              </a:rPr>
              <a:t>Interaktionen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wird zum </a:t>
            </a:r>
            <a:r>
              <a:rPr lang="de-DE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Browser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dirty="0">
              <a:solidFill>
                <a:srgbClr val="36544F"/>
              </a:solidFill>
              <a:latin typeface="Source Sans Pro SemiBold" panose="020B0503030403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15CBA77-C139-6C45-3732-AA101A7C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4C177F1-75FA-80A4-F5D8-2E54C35D1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631767"/>
            <a:ext cx="1526618" cy="254633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460839-4AFC-95D2-56DF-34C4C8CED750}"/>
              </a:ext>
            </a:extLst>
          </p:cNvPr>
          <p:cNvSpPr txBox="1"/>
          <p:nvPr/>
        </p:nvSpPr>
        <p:spPr>
          <a:xfrm>
            <a:off x="253901" y="4260478"/>
            <a:ext cx="152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auf dem Server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53EA92C-C23D-D477-7D83-72BC9715ADA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50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2F3C7-37FB-D251-7F62-0DA75FD99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397CE9-F77D-3028-F793-A4F6282B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972AE4-FB62-7E52-8074-880713FE44BC}"/>
              </a:ext>
            </a:extLst>
          </p:cNvPr>
          <p:cNvSpPr txBox="1"/>
          <p:nvPr/>
        </p:nvSpPr>
        <p:spPr>
          <a:xfrm>
            <a:off x="339911" y="883022"/>
            <a:ext cx="300595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Next.js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BCCEF0F-DBE4-2B12-6216-7FB759FA8E13}"/>
              </a:ext>
            </a:extLst>
          </p:cNvPr>
          <p:cNvSpPr txBox="1"/>
          <p:nvPr/>
        </p:nvSpPr>
        <p:spPr>
          <a:xfrm>
            <a:off x="253901" y="4260478"/>
            <a:ext cx="1526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im Browser: HTML+</a:t>
            </a:r>
            <a:r>
              <a:rPr lang="de-DE" sz="14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JS</a:t>
            </a:r>
            <a:endParaRPr lang="de-DE" sz="14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90AF442-1256-8B2B-982B-B663CDAC3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631767"/>
            <a:ext cx="1526618" cy="25463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9AE2208-CC19-EC0A-0CC6-96B2889F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9" y="1631766"/>
            <a:ext cx="1526618" cy="2546336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4F6D2C3-739B-CE5F-94EA-BF3B9E5A492F}"/>
              </a:ext>
            </a:extLst>
          </p:cNvPr>
          <p:cNvSpPr txBox="1">
            <a:spLocks/>
          </p:cNvSpPr>
          <p:nvPr/>
        </p:nvSpPr>
        <p:spPr>
          <a:xfrm>
            <a:off x="2105990" y="1580051"/>
            <a:ext cx="684179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von </a:t>
            </a: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In der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Entwicklung</a:t>
            </a:r>
            <a:r>
              <a:rPr lang="de-DE" sz="2100" dirty="0">
                <a:latin typeface="Source Sans Pro" panose="020B0503030403020204" pitchFamily="34" charset="0"/>
              </a:rPr>
              <a:t> </a:t>
            </a:r>
            <a:r>
              <a:rPr lang="de-DE" sz="2100" u="sng" dirty="0">
                <a:latin typeface="Source Sans Pro" panose="020B0503030403020204" pitchFamily="34" charset="0"/>
              </a:rPr>
              <a:t>eine</a:t>
            </a:r>
            <a:r>
              <a:rPr lang="de-DE" sz="2100" dirty="0">
                <a:latin typeface="Source Sans Pro" panose="020B0503030403020204" pitchFamily="34" charset="0"/>
              </a:rPr>
              <a:t> Code-Basis</a:t>
            </a:r>
          </a:p>
          <a:p>
            <a:pPr lvl="1">
              <a:lnSpc>
                <a:spcPct val="120000"/>
              </a:lnSpc>
            </a:pPr>
            <a:endParaRPr lang="de-DE" sz="2100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de-DE" sz="2000" dirty="0">
                <a:solidFill>
                  <a:srgbClr val="9E60B8"/>
                </a:solidFill>
                <a:latin typeface="Source Sans Pro" panose="020B0503030403020204" pitchFamily="34" charset="0"/>
              </a:rPr>
              <a:t>🤔</a:t>
            </a:r>
            <a:r>
              <a:rPr lang="de-DE" sz="24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Bestes aus beiden Welten?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760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2200-E087-56AD-3AC8-89758645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EE767D-CB69-FF8F-599C-D875EA2D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http://localhost:8100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B5AD7B4-57BE-4DB5-9D4B-EC773E43E0F5}"/>
              </a:ext>
            </a:extLst>
          </p:cNvPr>
          <p:cNvSpPr/>
          <p:nvPr/>
        </p:nvSpPr>
        <p:spPr>
          <a:xfrm>
            <a:off x="-6" y="41519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Live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E6538-BA56-6B49-CA4C-C9E675DFF047}"/>
              </a:ext>
            </a:extLst>
          </p:cNvPr>
          <p:cNvSpPr txBox="1"/>
          <p:nvPr/>
        </p:nvSpPr>
        <p:spPr>
          <a:xfrm>
            <a:off x="6686717" y="268878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24A3997-8E19-E5C6-9026-6968AB6DE44A}"/>
              </a:ext>
            </a:extLst>
          </p:cNvPr>
          <p:cNvSpPr/>
          <p:nvPr/>
        </p:nvSpPr>
        <p:spPr>
          <a:xfrm>
            <a:off x="-1" y="2688787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5D633-FF23-3C9E-9B3C-52DE9AF9552E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720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 </a:t>
            </a:r>
            <a:r>
              <a:rPr lang="de-DE" sz="2000" b="1" dirty="0">
                <a:solidFill>
                  <a:srgbClr val="1778B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/wjax2025-nextjs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925D3D6-BB07-6AAF-2764-8525ECA5C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7796" y="2568334"/>
            <a:ext cx="1509856" cy="1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C55C3-0FDA-C249-CD9F-894D847C6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D2776-0FB3-7317-195E-7030953FA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D4E20C4-BA91-F3D8-1D90-636C404D326B}"/>
              </a:ext>
            </a:extLst>
          </p:cNvPr>
          <p:cNvSpPr txBox="1">
            <a:spLocks/>
          </p:cNvSpPr>
          <p:nvPr/>
        </p:nvSpPr>
        <p:spPr>
          <a:xfrm>
            <a:off x="187570" y="769543"/>
            <a:ext cx="8858894" cy="4909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3529726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E65EC-C376-F4B0-016C-570C85C4B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0F4918-285A-7FAE-601D-4DD76A2E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AC37B38-630B-EE8B-C723-AE79C11EA7D4}"/>
              </a:ext>
            </a:extLst>
          </p:cNvPr>
          <p:cNvSpPr txBox="1">
            <a:spLocks/>
          </p:cNvSpPr>
          <p:nvPr/>
        </p:nvSpPr>
        <p:spPr>
          <a:xfrm>
            <a:off x="187570" y="769543"/>
            <a:ext cx="8858894" cy="4909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287242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3FF8B-C176-A975-D586-549BF92F1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2883A0-7BE2-4AEF-14B5-B4F0F0DC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C01D6A3-8620-E7E3-645B-CFCF2508F92B}"/>
              </a:ext>
            </a:extLst>
          </p:cNvPr>
          <p:cNvSpPr txBox="1">
            <a:spLocks/>
          </p:cNvSpPr>
          <p:nvPr/>
        </p:nvSpPr>
        <p:spPr>
          <a:xfrm>
            <a:off x="187570" y="769543"/>
            <a:ext cx="8858894" cy="4909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Rendern, Caching und Routing hinzu</a:t>
            </a:r>
          </a:p>
          <a:p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3022202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A5F39-5797-A352-9F13-A2C1E832E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A41CDB-BC2A-A920-4AB3-77A899C31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5D825A2-036C-79B6-E261-C0908F943458}"/>
              </a:ext>
            </a:extLst>
          </p:cNvPr>
          <p:cNvSpPr txBox="1">
            <a:spLocks/>
          </p:cNvSpPr>
          <p:nvPr/>
        </p:nvSpPr>
        <p:spPr>
          <a:xfrm>
            <a:off x="187570" y="769543"/>
            <a:ext cx="8858894" cy="4909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Rendern, Caching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  <a:p>
            <a:endParaRPr lang="de-DE" sz="6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151325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BD7C5-37B4-95D7-196D-808972656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4554EC-D3D9-2615-7DEA-5DBC173FA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FDF0102-252D-C61D-C630-8E3B3B197019}"/>
              </a:ext>
            </a:extLst>
          </p:cNvPr>
          <p:cNvSpPr txBox="1">
            <a:spLocks/>
          </p:cNvSpPr>
          <p:nvPr/>
        </p:nvSpPr>
        <p:spPr>
          <a:xfrm>
            <a:off x="187570" y="769543"/>
            <a:ext cx="8858894" cy="4909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Rendern, Caching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  <a:p>
            <a:endParaRPr lang="de-DE" sz="6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Ziel:</a:t>
            </a:r>
          </a:p>
          <a:p>
            <a:pPr lvl="1"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Hohe Performance (oder die Illusion davon)</a:t>
            </a:r>
          </a:p>
          <a:p>
            <a:pPr lvl="1">
              <a:lnSpc>
                <a:spcPct val="120000"/>
              </a:lnSpc>
            </a:pPr>
            <a:endParaRPr lang="de-DE" sz="6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22762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ED46D-97E5-2006-0063-EFE8B0367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9CC4FC-09B5-F304-4092-1D8EB336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DEDBBF1-FF85-0C4D-1894-07D282720392}"/>
              </a:ext>
            </a:extLst>
          </p:cNvPr>
          <p:cNvSpPr txBox="1">
            <a:spLocks/>
          </p:cNvSpPr>
          <p:nvPr/>
        </p:nvSpPr>
        <p:spPr>
          <a:xfrm>
            <a:off x="187570" y="769543"/>
            <a:ext cx="8858894" cy="4909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Rendern, Caching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ähnlich wie Spring Boot, das z.B. Webserver + JSP/</a:t>
            </a:r>
            <a:r>
              <a:rPr lang="de-DE" b="0" dirty="0" err="1">
                <a:solidFill>
                  <a:srgbClr val="36544F"/>
                </a:solidFill>
              </a:rPr>
              <a:t>Thymeleaf</a:t>
            </a:r>
            <a:r>
              <a:rPr lang="de-DE" b="0" dirty="0">
                <a:solidFill>
                  <a:srgbClr val="36544F"/>
                </a:solidFill>
              </a:rPr>
              <a:t> integriert</a:t>
            </a:r>
          </a:p>
          <a:p>
            <a:endParaRPr lang="de-DE" sz="6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Ziel:</a:t>
            </a:r>
          </a:p>
          <a:p>
            <a:pPr lvl="1"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Hohe Performance (oder die Illusion davon)</a:t>
            </a:r>
          </a:p>
          <a:p>
            <a:pPr lvl="1">
              <a:lnSpc>
                <a:spcPct val="120000"/>
              </a:lnSpc>
            </a:pPr>
            <a:endParaRPr lang="de-DE" sz="6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Typische Einsatzgebiete: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Eher Web</a:t>
            </a:r>
            <a:r>
              <a:rPr lang="de-DE" sz="2100" b="1" dirty="0"/>
              <a:t>seiten</a:t>
            </a:r>
            <a:r>
              <a:rPr lang="de-DE" sz="2100" dirty="0"/>
              <a:t> als Web</a:t>
            </a:r>
            <a:r>
              <a:rPr lang="de-DE" sz="2100" b="1" dirty="0">
                <a:latin typeface="Calibri" panose="020F0502020204030204" pitchFamily="34" charset="0"/>
                <a:cs typeface="Calibri" panose="020F0502020204030204" pitchFamily="34" charset="0"/>
              </a:rPr>
              <a:t>anwendungen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Zum Beispiel eCommerce, Nachrichten- und Produktseiten</a:t>
            </a:r>
          </a:p>
        </p:txBody>
      </p:sp>
    </p:spTree>
    <p:extLst>
      <p:ext uri="{BB962C8B-B14F-4D97-AF65-F5344CB8AC3E}">
        <p14:creationId xmlns:p14="http://schemas.microsoft.com/office/powerpoint/2010/main" val="133428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B321D-1C30-0BD5-C6BA-F22A29A53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4C7FD-DCA2-A556-FC16-C4127929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0A8985-E11C-7560-56E4-4A3903FB935C}"/>
              </a:ext>
            </a:extLst>
          </p:cNvPr>
          <p:cNvSpPr txBox="1"/>
          <p:nvPr/>
        </p:nvSpPr>
        <p:spPr>
          <a:xfrm>
            <a:off x="238222" y="692175"/>
            <a:ext cx="219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D64371E-1402-30E9-1BFA-3F903EBA4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611" y="876841"/>
            <a:ext cx="4827727" cy="405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29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666</Words>
  <Application>Microsoft Macintosh PowerPoint</Application>
  <PresentationFormat>Bildschirmpräsentation (16:9)</PresentationFormat>
  <Paragraphs>179</Paragraphs>
  <Slides>26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W-JAX München | 5. November 2025 | https://react.schule</vt:lpstr>
      <vt:lpstr>https://nilshartmann.net</vt:lpstr>
      <vt:lpstr>Next.js</vt:lpstr>
      <vt:lpstr>Next.js</vt:lpstr>
      <vt:lpstr>Next.js</vt:lpstr>
      <vt:lpstr>Next.js</vt:lpstr>
      <vt:lpstr>Next.js</vt:lpstr>
      <vt:lpstr>Next.js</vt:lpstr>
      <vt:lpstr>Ein Beispiel...</vt:lpstr>
      <vt:lpstr>Ein Beispiel...</vt:lpstr>
      <vt:lpstr>Architekturen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http://localhost:8100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1257</cp:revision>
  <cp:lastPrinted>2019-09-04T14:49:47Z</cp:lastPrinted>
  <dcterms:created xsi:type="dcterms:W3CDTF">2016-03-28T15:59:53Z</dcterms:created>
  <dcterms:modified xsi:type="dcterms:W3CDTF">2025-11-05T10:31:44Z</dcterms:modified>
</cp:coreProperties>
</file>